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1" r:id="rId2"/>
    <p:sldId id="258" r:id="rId3"/>
    <p:sldId id="259" r:id="rId4"/>
    <p:sldId id="265" r:id="rId5"/>
    <p:sldId id="283" r:id="rId6"/>
    <p:sldId id="266" r:id="rId7"/>
    <p:sldId id="271" r:id="rId8"/>
    <p:sldId id="268" r:id="rId9"/>
    <p:sldId id="269" r:id="rId10"/>
    <p:sldId id="270" r:id="rId11"/>
    <p:sldId id="273" r:id="rId12"/>
    <p:sldId id="284" r:id="rId13"/>
    <p:sldId id="275" r:id="rId14"/>
    <p:sldId id="277" r:id="rId15"/>
    <p:sldId id="276" r:id="rId16"/>
    <p:sldId id="278" r:id="rId17"/>
    <p:sldId id="279" r:id="rId18"/>
    <p:sldId id="280" r:id="rId19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3A72B1-03FE-41A1-B90F-D45D4AA4055C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6F78D4-C985-4637-A9DC-CA820E08AC10}">
      <dgm:prSet phldrT="[Text]"/>
      <dgm:spPr/>
      <dgm:t>
        <a:bodyPr/>
        <a:lstStyle/>
        <a:p>
          <a:r>
            <a:rPr lang="en-US" dirty="0" smtClean="0"/>
            <a:t>People/ Society</a:t>
          </a:r>
          <a:endParaRPr lang="en-US" dirty="0"/>
        </a:p>
      </dgm:t>
    </dgm:pt>
    <dgm:pt modelId="{5B0F0F6F-C395-4C85-85A7-C38BEDE7967D}" type="parTrans" cxnId="{2889540A-CFC4-43C6-8489-9795F33B6DE3}">
      <dgm:prSet/>
      <dgm:spPr/>
      <dgm:t>
        <a:bodyPr/>
        <a:lstStyle/>
        <a:p>
          <a:endParaRPr lang="en-US"/>
        </a:p>
      </dgm:t>
    </dgm:pt>
    <dgm:pt modelId="{8C12EEFB-604C-4463-B7B4-7489CA2273DD}" type="sibTrans" cxnId="{2889540A-CFC4-43C6-8489-9795F33B6DE3}">
      <dgm:prSet/>
      <dgm:spPr/>
      <dgm:t>
        <a:bodyPr/>
        <a:lstStyle/>
        <a:p>
          <a:endParaRPr lang="en-US"/>
        </a:p>
      </dgm:t>
    </dgm:pt>
    <dgm:pt modelId="{ECD3F88D-AACA-4217-BB32-47CD88856F33}">
      <dgm:prSet phldrT="[Text]"/>
      <dgm:spPr/>
      <dgm:t>
        <a:bodyPr/>
        <a:lstStyle/>
        <a:p>
          <a:r>
            <a:rPr lang="en-US" dirty="0" smtClean="0"/>
            <a:t>Knowledge</a:t>
          </a:r>
          <a:endParaRPr lang="en-US" dirty="0"/>
        </a:p>
      </dgm:t>
    </dgm:pt>
    <dgm:pt modelId="{AE806A21-615A-40CE-A9C0-5CCB6D49D234}" type="parTrans" cxnId="{890AFCB6-4A66-4941-8C48-977AA5410BF3}">
      <dgm:prSet/>
      <dgm:spPr/>
      <dgm:t>
        <a:bodyPr/>
        <a:lstStyle/>
        <a:p>
          <a:endParaRPr lang="en-US"/>
        </a:p>
      </dgm:t>
    </dgm:pt>
    <dgm:pt modelId="{1025C243-C26B-4B00-870A-ACDB5A9F6B41}" type="sibTrans" cxnId="{890AFCB6-4A66-4941-8C48-977AA5410BF3}">
      <dgm:prSet/>
      <dgm:spPr/>
      <dgm:t>
        <a:bodyPr/>
        <a:lstStyle/>
        <a:p>
          <a:endParaRPr lang="en-US"/>
        </a:p>
      </dgm:t>
    </dgm:pt>
    <dgm:pt modelId="{95959EAA-719F-4699-AF18-363472E8B843}">
      <dgm:prSet phldrT="[Text]"/>
      <dgm:spPr/>
      <dgm:t>
        <a:bodyPr/>
        <a:lstStyle/>
        <a:p>
          <a:r>
            <a:rPr lang="en-US" dirty="0" smtClean="0"/>
            <a:t>Economy</a:t>
          </a:r>
          <a:endParaRPr lang="en-US" dirty="0"/>
        </a:p>
      </dgm:t>
    </dgm:pt>
    <dgm:pt modelId="{052C1ACD-22ED-4736-A374-2C95E4CFB9A7}" type="parTrans" cxnId="{53A80BAA-DA7E-4025-9931-EA3E8D520952}">
      <dgm:prSet/>
      <dgm:spPr/>
      <dgm:t>
        <a:bodyPr/>
        <a:lstStyle/>
        <a:p>
          <a:endParaRPr lang="en-US"/>
        </a:p>
      </dgm:t>
    </dgm:pt>
    <dgm:pt modelId="{37F0476C-7B7D-4C57-A7A7-1632E7F4F3E3}" type="sibTrans" cxnId="{53A80BAA-DA7E-4025-9931-EA3E8D520952}">
      <dgm:prSet/>
      <dgm:spPr/>
      <dgm:t>
        <a:bodyPr/>
        <a:lstStyle/>
        <a:p>
          <a:endParaRPr lang="en-US"/>
        </a:p>
      </dgm:t>
    </dgm:pt>
    <dgm:pt modelId="{E5A8918B-AAC6-4874-B081-7BF7CB8EA92E}">
      <dgm:prSet phldrT="[Text]"/>
      <dgm:spPr/>
      <dgm:t>
        <a:bodyPr/>
        <a:lstStyle/>
        <a:p>
          <a:r>
            <a:rPr lang="en-US" dirty="0" smtClean="0"/>
            <a:t>ROCY</a:t>
          </a:r>
          <a:endParaRPr lang="en-US" dirty="0"/>
        </a:p>
      </dgm:t>
    </dgm:pt>
    <dgm:pt modelId="{F1FBEE24-AA69-4DE1-9FEB-E2998D9EF511}" type="sibTrans" cxnId="{8538FEB4-1085-47B3-8862-B718B0D899D9}">
      <dgm:prSet/>
      <dgm:spPr/>
      <dgm:t>
        <a:bodyPr/>
        <a:lstStyle/>
        <a:p>
          <a:endParaRPr lang="en-US"/>
        </a:p>
      </dgm:t>
    </dgm:pt>
    <dgm:pt modelId="{BCDBE212-742A-4F53-8871-EF4F292D3D2E}" type="parTrans" cxnId="{8538FEB4-1085-47B3-8862-B718B0D899D9}">
      <dgm:prSet/>
      <dgm:spPr/>
      <dgm:t>
        <a:bodyPr/>
        <a:lstStyle/>
        <a:p>
          <a:endParaRPr lang="en-US"/>
        </a:p>
      </dgm:t>
    </dgm:pt>
    <dgm:pt modelId="{90AEAA1C-F555-43B4-8915-8890E112B1B7}" type="pres">
      <dgm:prSet presAssocID="{2C3A72B1-03FE-41A1-B90F-D45D4AA4055C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381E8A-A803-4932-ACE4-34DEADB0EC4C}" type="pres">
      <dgm:prSet presAssocID="{2C3A72B1-03FE-41A1-B90F-D45D4AA4055C}" presName="radial" presStyleCnt="0">
        <dgm:presLayoutVars>
          <dgm:animLvl val="ctr"/>
        </dgm:presLayoutVars>
      </dgm:prSet>
      <dgm:spPr/>
    </dgm:pt>
    <dgm:pt modelId="{2021DE85-1704-410E-8BC2-19F80C4C9EBB}" type="pres">
      <dgm:prSet presAssocID="{E5A8918B-AAC6-4874-B081-7BF7CB8EA92E}" presName="centerShape" presStyleLbl="vennNode1" presStyleIdx="0" presStyleCnt="4"/>
      <dgm:spPr/>
      <dgm:t>
        <a:bodyPr/>
        <a:lstStyle/>
        <a:p>
          <a:endParaRPr lang="en-US"/>
        </a:p>
      </dgm:t>
    </dgm:pt>
    <dgm:pt modelId="{A3A30F61-724A-4F75-8A95-136A9349048C}" type="pres">
      <dgm:prSet presAssocID="{FD6F78D4-C985-4637-A9DC-CA820E08AC10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ABD44A-92BD-402A-B55A-AD763F51DE50}" type="pres">
      <dgm:prSet presAssocID="{ECD3F88D-AACA-4217-BB32-47CD88856F33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61D0CC-5C12-4B3D-AD44-78DAA6A944BA}" type="pres">
      <dgm:prSet presAssocID="{95959EAA-719F-4699-AF18-363472E8B843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A80BAA-DA7E-4025-9931-EA3E8D520952}" srcId="{E5A8918B-AAC6-4874-B081-7BF7CB8EA92E}" destId="{95959EAA-719F-4699-AF18-363472E8B843}" srcOrd="2" destOrd="0" parTransId="{052C1ACD-22ED-4736-A374-2C95E4CFB9A7}" sibTransId="{37F0476C-7B7D-4C57-A7A7-1632E7F4F3E3}"/>
    <dgm:cxn modelId="{FDCC6956-3EA7-48B8-8A18-44B256E39AA3}" type="presOf" srcId="{FD6F78D4-C985-4637-A9DC-CA820E08AC10}" destId="{A3A30F61-724A-4F75-8A95-136A9349048C}" srcOrd="0" destOrd="0" presId="urn:microsoft.com/office/officeart/2005/8/layout/radial3"/>
    <dgm:cxn modelId="{F0726EBB-7630-4CE8-8B30-34803A872E5D}" type="presOf" srcId="{ECD3F88D-AACA-4217-BB32-47CD88856F33}" destId="{A1ABD44A-92BD-402A-B55A-AD763F51DE50}" srcOrd="0" destOrd="0" presId="urn:microsoft.com/office/officeart/2005/8/layout/radial3"/>
    <dgm:cxn modelId="{F5841F54-61EF-4B19-A8D5-D30B2E5668BB}" type="presOf" srcId="{E5A8918B-AAC6-4874-B081-7BF7CB8EA92E}" destId="{2021DE85-1704-410E-8BC2-19F80C4C9EBB}" srcOrd="0" destOrd="0" presId="urn:microsoft.com/office/officeart/2005/8/layout/radial3"/>
    <dgm:cxn modelId="{8538FEB4-1085-47B3-8862-B718B0D899D9}" srcId="{2C3A72B1-03FE-41A1-B90F-D45D4AA4055C}" destId="{E5A8918B-AAC6-4874-B081-7BF7CB8EA92E}" srcOrd="0" destOrd="0" parTransId="{BCDBE212-742A-4F53-8871-EF4F292D3D2E}" sibTransId="{F1FBEE24-AA69-4DE1-9FEB-E2998D9EF511}"/>
    <dgm:cxn modelId="{2889540A-CFC4-43C6-8489-9795F33B6DE3}" srcId="{E5A8918B-AAC6-4874-B081-7BF7CB8EA92E}" destId="{FD6F78D4-C985-4637-A9DC-CA820E08AC10}" srcOrd="0" destOrd="0" parTransId="{5B0F0F6F-C395-4C85-85A7-C38BEDE7967D}" sibTransId="{8C12EEFB-604C-4463-B7B4-7489CA2273DD}"/>
    <dgm:cxn modelId="{2A7F10AA-8E06-4DA6-93FD-E6519D21FD19}" type="presOf" srcId="{95959EAA-719F-4699-AF18-363472E8B843}" destId="{E261D0CC-5C12-4B3D-AD44-78DAA6A944BA}" srcOrd="0" destOrd="0" presId="urn:microsoft.com/office/officeart/2005/8/layout/radial3"/>
    <dgm:cxn modelId="{19CFFA01-AB1D-4FD6-814B-F1336183ED2B}" type="presOf" srcId="{2C3A72B1-03FE-41A1-B90F-D45D4AA4055C}" destId="{90AEAA1C-F555-43B4-8915-8890E112B1B7}" srcOrd="0" destOrd="0" presId="urn:microsoft.com/office/officeart/2005/8/layout/radial3"/>
    <dgm:cxn modelId="{890AFCB6-4A66-4941-8C48-977AA5410BF3}" srcId="{E5A8918B-AAC6-4874-B081-7BF7CB8EA92E}" destId="{ECD3F88D-AACA-4217-BB32-47CD88856F33}" srcOrd="1" destOrd="0" parTransId="{AE806A21-615A-40CE-A9C0-5CCB6D49D234}" sibTransId="{1025C243-C26B-4B00-870A-ACDB5A9F6B41}"/>
    <dgm:cxn modelId="{FD02DACB-D362-447D-99BC-667CCB431159}" type="presParOf" srcId="{90AEAA1C-F555-43B4-8915-8890E112B1B7}" destId="{48381E8A-A803-4932-ACE4-34DEADB0EC4C}" srcOrd="0" destOrd="0" presId="urn:microsoft.com/office/officeart/2005/8/layout/radial3"/>
    <dgm:cxn modelId="{4E58A417-D889-42C2-BFA2-8DB8BAC4DE3F}" type="presParOf" srcId="{48381E8A-A803-4932-ACE4-34DEADB0EC4C}" destId="{2021DE85-1704-410E-8BC2-19F80C4C9EBB}" srcOrd="0" destOrd="0" presId="urn:microsoft.com/office/officeart/2005/8/layout/radial3"/>
    <dgm:cxn modelId="{453F2F07-AE7B-42E2-A62F-74962638B514}" type="presParOf" srcId="{48381E8A-A803-4932-ACE4-34DEADB0EC4C}" destId="{A3A30F61-724A-4F75-8A95-136A9349048C}" srcOrd="1" destOrd="0" presId="urn:microsoft.com/office/officeart/2005/8/layout/radial3"/>
    <dgm:cxn modelId="{E3A1410F-99A7-4890-81D8-AC0E16A88FC2}" type="presParOf" srcId="{48381E8A-A803-4932-ACE4-34DEADB0EC4C}" destId="{A1ABD44A-92BD-402A-B55A-AD763F51DE50}" srcOrd="2" destOrd="0" presId="urn:microsoft.com/office/officeart/2005/8/layout/radial3"/>
    <dgm:cxn modelId="{B1825B43-2BE5-4E39-A965-7B214417F7E0}" type="presParOf" srcId="{48381E8A-A803-4932-ACE4-34DEADB0EC4C}" destId="{E261D0CC-5C12-4B3D-AD44-78DAA6A944BA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1DE85-1704-410E-8BC2-19F80C4C9EBB}">
      <dsp:nvSpPr>
        <dsp:cNvPr id="0" name=""/>
        <dsp:cNvSpPr/>
      </dsp:nvSpPr>
      <dsp:spPr>
        <a:xfrm>
          <a:off x="3184935" y="1228431"/>
          <a:ext cx="2577279" cy="25772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ROCY</a:t>
          </a:r>
          <a:endParaRPr lang="en-US" sz="4600" kern="1200" dirty="0"/>
        </a:p>
      </dsp:txBody>
      <dsp:txXfrm>
        <a:off x="3562369" y="1605865"/>
        <a:ext cx="1822411" cy="1822411"/>
      </dsp:txXfrm>
    </dsp:sp>
    <dsp:sp modelId="{A3A30F61-724A-4F75-8A95-136A9349048C}">
      <dsp:nvSpPr>
        <dsp:cNvPr id="0" name=""/>
        <dsp:cNvSpPr/>
      </dsp:nvSpPr>
      <dsp:spPr>
        <a:xfrm>
          <a:off x="3829255" y="195990"/>
          <a:ext cx="1288639" cy="12886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People/ Society</a:t>
          </a:r>
          <a:endParaRPr lang="en-US" sz="1200" kern="1200" dirty="0"/>
        </a:p>
      </dsp:txBody>
      <dsp:txXfrm>
        <a:off x="4017972" y="384707"/>
        <a:ext cx="911205" cy="911205"/>
      </dsp:txXfrm>
    </dsp:sp>
    <dsp:sp modelId="{A1ABD44A-92BD-402A-B55A-AD763F51DE50}">
      <dsp:nvSpPr>
        <dsp:cNvPr id="0" name=""/>
        <dsp:cNvSpPr/>
      </dsp:nvSpPr>
      <dsp:spPr>
        <a:xfrm>
          <a:off x="5281372" y="2711132"/>
          <a:ext cx="1288639" cy="12886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Knowledge</a:t>
          </a:r>
          <a:endParaRPr lang="en-US" sz="1200" kern="1200" dirty="0"/>
        </a:p>
      </dsp:txBody>
      <dsp:txXfrm>
        <a:off x="5470089" y="2899849"/>
        <a:ext cx="911205" cy="911205"/>
      </dsp:txXfrm>
    </dsp:sp>
    <dsp:sp modelId="{E261D0CC-5C12-4B3D-AD44-78DAA6A944BA}">
      <dsp:nvSpPr>
        <dsp:cNvPr id="0" name=""/>
        <dsp:cNvSpPr/>
      </dsp:nvSpPr>
      <dsp:spPr>
        <a:xfrm>
          <a:off x="2377137" y="2711132"/>
          <a:ext cx="1288639" cy="12886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Economy</a:t>
          </a:r>
          <a:endParaRPr lang="en-US" sz="1200" kern="1200" dirty="0"/>
        </a:p>
      </dsp:txBody>
      <dsp:txXfrm>
        <a:off x="2565854" y="2899849"/>
        <a:ext cx="911205" cy="911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59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0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091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775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126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001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245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511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40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65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349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108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03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773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937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73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400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A5EFC10-D85C-4A7E-8BB8-87B700338D00}" type="datetimeFigureOut">
              <a:rPr lang="en-GB" smtClean="0"/>
              <a:t>23/03/2017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991E4A-6B99-4908-B4BA-0C4EA23AE2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709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8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6817" y="4177236"/>
            <a:ext cx="5400675" cy="11382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 P. Xochicale </a:t>
            </a:r>
          </a:p>
          <a:p>
            <a:pPr eaLnBrk="1" fontAlgn="auto" hangingPunct="1">
              <a:defRPr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Doctoral Researcher in Human-Robot Interaction</a:t>
            </a:r>
          </a:p>
          <a:p>
            <a:pPr eaLnBrk="1" fontAlgn="auto" hangingPunct="1">
              <a:defRPr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Birmingham, UK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04" y="5301186"/>
            <a:ext cx="56356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10229" y="5312298"/>
            <a:ext cx="26939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defRPr/>
            </a:pPr>
            <a:r>
              <a:rPr lang="en-GB" sz="2800" b="1" dirty="0">
                <a:solidFill>
                  <a:schemeClr val="accent5"/>
                </a:solidFill>
              </a:rPr>
              <a:t>@_mxochicale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08655" y="1102152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9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ROCY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GB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r>
              <a:rPr lang="en-GB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arer for the </a:t>
            </a:r>
            <a:r>
              <a:rPr lang="en-GB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elderl</a:t>
            </a:r>
            <a:r>
              <a:rPr lang="en-GB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6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46" y="2049360"/>
            <a:ext cx="2738438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596" y="2108097"/>
            <a:ext cx="3019425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071" y="3932135"/>
            <a:ext cx="285273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96" y="4032147"/>
            <a:ext cx="31877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6171" y="5826022"/>
            <a:ext cx="68246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30000"/>
              </a:spcBef>
              <a:defRPr/>
            </a:pPr>
            <a:r>
              <a:rPr lang="es-MX" sz="1200" i="1" dirty="0">
                <a:solidFill>
                  <a:schemeClr val="tx1">
                    <a:lumMod val="50000"/>
                  </a:schemeClr>
                </a:solidFill>
              </a:rPr>
              <a:t>https://www.ald.softbankrobotics.com/en/cool-robots/nao/find-out-more-about-nao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305671" y="3560660"/>
            <a:ext cx="1358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>
                <a:solidFill>
                  <a:srgbClr val="FF0000"/>
                </a:solidFill>
                <a:latin typeface="Times New Roman" panose="02020603050405020304" pitchFamily="18" charset="0"/>
              </a:rPr>
              <a:t>ZORA 2016</a:t>
            </a:r>
            <a:endParaRPr lang="en-GB" altLang="en-US" sz="1800" b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9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dirty="0" smtClean="0">
                <a:solidFill>
                  <a:schemeClr val="tx1"/>
                </a:solidFill>
              </a:rPr>
              <a:t>PROPOSAL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aim of ROCY is to develop methodologies for</a:t>
            </a:r>
            <a:endParaRPr lang="en-GB" b="1" dirty="0" smtClean="0"/>
          </a:p>
          <a:p>
            <a:pPr marL="0" indent="0">
              <a:buNone/>
            </a:pPr>
            <a:endParaRPr lang="en-GB" b="1" dirty="0" smtClean="0"/>
          </a:p>
          <a:p>
            <a:r>
              <a:rPr lang="en-GB" b="1" dirty="0" smtClean="0"/>
              <a:t>Measurement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b="1" dirty="0"/>
              <a:t>Monitoring, and </a:t>
            </a:r>
          </a:p>
          <a:p>
            <a:r>
              <a:rPr lang="en-GB" b="1" dirty="0"/>
              <a:t>Understanding </a:t>
            </a:r>
            <a:r>
              <a:rPr lang="en-GB" b="1" dirty="0" smtClean="0"/>
              <a:t>the </a:t>
            </a:r>
            <a:r>
              <a:rPr lang="en-GB" b="1" dirty="0"/>
              <a:t>physical activity of the elderly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7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7079" y="2841956"/>
            <a:ext cx="9404723" cy="1400530"/>
          </a:xfrm>
        </p:spPr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ROCY’s DEMO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8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Good Human-Robot Imitation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1" name="Content Placeholder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5" y="2167528"/>
            <a:ext cx="10277350" cy="308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5" y="2167528"/>
            <a:ext cx="10277350" cy="3083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Good Human-Robot Imitation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16200000">
            <a:off x="4954601" y="2650122"/>
            <a:ext cx="142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ROBOT</a:t>
            </a:r>
            <a:endParaRPr lang="en-GB" altLang="en-US" sz="2400" b="1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4966963" y="4867699"/>
            <a:ext cx="142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HUMAN</a:t>
            </a:r>
            <a:endParaRPr lang="en-GB" alt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168770" y="1391583"/>
            <a:ext cx="1722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Left Hand</a:t>
            </a:r>
            <a:endParaRPr lang="en-GB" alt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8413028" y="1391582"/>
            <a:ext cx="20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Right Hand</a:t>
            </a:r>
            <a:endParaRPr lang="en-GB" alt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692" y="1920730"/>
            <a:ext cx="2160000" cy="216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57" y="1920730"/>
            <a:ext cx="2160000" cy="216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57" y="4252683"/>
            <a:ext cx="2160000" cy="216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39" y="425268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7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Bad Human-Robot Imitation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3" y="2259046"/>
            <a:ext cx="10665429" cy="3199628"/>
          </a:xfrm>
        </p:spPr>
      </p:pic>
    </p:spTree>
    <p:extLst>
      <p:ext uri="{BB962C8B-B14F-4D97-AF65-F5344CB8AC3E}">
        <p14:creationId xmlns:p14="http://schemas.microsoft.com/office/powerpoint/2010/main" val="67292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3" y="2259046"/>
            <a:ext cx="10665429" cy="31996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Bad Human-Robot Imitation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260" y="1853248"/>
            <a:ext cx="2160000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53" y="1853248"/>
            <a:ext cx="216000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859" y="4277728"/>
            <a:ext cx="2160000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53" y="4277728"/>
            <a:ext cx="2160000" cy="2160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rot="16200000">
            <a:off x="4954601" y="2650122"/>
            <a:ext cx="142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ROBOT</a:t>
            </a:r>
            <a:endParaRPr lang="en-GB" altLang="en-US" sz="2400" b="1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4966963" y="4867699"/>
            <a:ext cx="1426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HUMAN</a:t>
            </a:r>
            <a:endParaRPr lang="en-GB" alt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168770" y="1391583"/>
            <a:ext cx="1722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Left Hand</a:t>
            </a:r>
            <a:endParaRPr lang="en-GB" alt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8413028" y="1391582"/>
            <a:ext cx="2044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altLang="en-US" sz="2400" b="1" dirty="0" smtClean="0"/>
              <a:t>Right Hand</a:t>
            </a:r>
            <a:endParaRPr lang="en-GB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6933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 smtClean="0">
                <a:solidFill>
                  <a:schemeClr val="tx1"/>
                </a:solidFill>
              </a:rPr>
              <a:t>Why you should invest in ROCY?</a:t>
            </a:r>
            <a:endParaRPr lang="en-GB" dirty="0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8389904"/>
              </p:ext>
            </p:extLst>
          </p:nvPr>
        </p:nvGraphicFramePr>
        <p:xfrm>
          <a:off x="874713" y="162718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67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976817" y="4177236"/>
            <a:ext cx="5400675" cy="113823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Miguel P. Xochicale </a:t>
            </a:r>
          </a:p>
          <a:p>
            <a:pPr eaLnBrk="1" fontAlgn="auto" hangingPunct="1">
              <a:defRPr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Doctoral Researcher in Human-Robot Interaction</a:t>
            </a:r>
          </a:p>
          <a:p>
            <a:pPr eaLnBrk="1" fontAlgn="auto" hangingPunct="1">
              <a:defRPr/>
            </a:pP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Birmingham, UK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004" y="5301186"/>
            <a:ext cx="56356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10229" y="5312298"/>
            <a:ext cx="269398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defRPr/>
            </a:pPr>
            <a:r>
              <a:rPr lang="en-GB" sz="2800" b="1" dirty="0">
                <a:solidFill>
                  <a:schemeClr val="accent5"/>
                </a:solidFill>
              </a:rPr>
              <a:t>@_mxochicale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108655" y="1102152"/>
            <a:ext cx="8825658" cy="33295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9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ROCY</a:t>
            </a:r>
            <a: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GB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</a:t>
            </a:r>
            <a:r>
              <a:rPr lang="en-GB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arer for the </a:t>
            </a:r>
            <a:r>
              <a:rPr lang="en-GB" sz="4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elderl</a:t>
            </a:r>
            <a:r>
              <a:rPr lang="en-GB" sz="44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4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56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world's </a:t>
            </a:r>
            <a:r>
              <a:rPr lang="en-GB" dirty="0"/>
              <a:t>population over 60 </a:t>
            </a:r>
            <a:r>
              <a:rPr lang="en-GB" dirty="0" smtClean="0"/>
              <a:t>years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The </a:t>
            </a:r>
            <a:r>
              <a:rPr lang="en-GB" dirty="0"/>
              <a:t>proportion of the world's population over 60 years will </a:t>
            </a:r>
            <a:r>
              <a:rPr lang="en-GB" dirty="0" smtClean="0"/>
              <a:t>nearly double </a:t>
            </a:r>
            <a:r>
              <a:rPr lang="en-GB" dirty="0"/>
              <a:t>from 12% to 22</a:t>
            </a:r>
            <a:r>
              <a:rPr lang="en-GB" dirty="0" smtClean="0"/>
              <a:t>% </a:t>
            </a:r>
            <a:r>
              <a:rPr lang="en-GB" dirty="0"/>
              <a:t>between 2015 and </a:t>
            </a:r>
            <a:r>
              <a:rPr lang="en-GB" dirty="0" smtClean="0"/>
              <a:t>2050. </a:t>
            </a:r>
            <a:br>
              <a:rPr lang="en-GB" dirty="0" smtClean="0"/>
            </a:br>
            <a:r>
              <a:rPr lang="en-GB" dirty="0" smtClean="0"/>
              <a:t>[The World </a:t>
            </a:r>
            <a:r>
              <a:rPr lang="en-GB" dirty="0"/>
              <a:t>Health </a:t>
            </a:r>
            <a:r>
              <a:rPr lang="en-GB" dirty="0" smtClean="0"/>
              <a:t>Organisation]</a:t>
            </a:r>
          </a:p>
          <a:p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	</a:t>
            </a:r>
            <a:r>
              <a:rPr lang="en-GB" sz="6000" b="1" dirty="0" smtClean="0"/>
              <a:t>2015     &gt;</a:t>
            </a:r>
            <a:r>
              <a:rPr lang="en-GB" sz="7200" b="1" dirty="0" smtClean="0"/>
              <a:t>&gt;</a:t>
            </a:r>
            <a:r>
              <a:rPr lang="en-GB" sz="8000" b="1" dirty="0" smtClean="0"/>
              <a:t>&gt;</a:t>
            </a:r>
            <a:r>
              <a:rPr lang="en-GB" sz="6000" b="1" dirty="0" smtClean="0"/>
              <a:t>     </a:t>
            </a:r>
            <a:r>
              <a:rPr lang="en-GB" sz="9600" b="1" dirty="0" smtClean="0"/>
              <a:t>2050</a:t>
            </a:r>
          </a:p>
          <a:p>
            <a:pPr marL="0" indent="0" algn="ctr">
              <a:buNone/>
            </a:pPr>
            <a:r>
              <a:rPr lang="en-GB" sz="6000" b="1" dirty="0"/>
              <a:t>	</a:t>
            </a:r>
            <a:r>
              <a:rPr lang="en-GB" sz="6000" b="1" dirty="0" smtClean="0"/>
              <a:t>12%      &gt;</a:t>
            </a:r>
            <a:r>
              <a:rPr lang="en-GB" sz="7200" b="1" dirty="0" smtClean="0"/>
              <a:t>&gt;</a:t>
            </a:r>
            <a:r>
              <a:rPr lang="en-GB" sz="8000" b="1" dirty="0" smtClean="0"/>
              <a:t>&gt;</a:t>
            </a:r>
            <a:r>
              <a:rPr lang="en-GB" sz="6000" b="1" dirty="0" smtClean="0"/>
              <a:t>    </a:t>
            </a:r>
            <a:r>
              <a:rPr lang="en-GB" sz="9600" b="1" dirty="0" smtClean="0"/>
              <a:t>22 %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29002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 for a Healthy Ageing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The </a:t>
            </a:r>
            <a:r>
              <a:rPr lang="en-GB" dirty="0"/>
              <a:t>World Health Organisation pointed out that some challenges in the </a:t>
            </a:r>
            <a:r>
              <a:rPr lang="en-GB" dirty="0" smtClean="0"/>
              <a:t>Healthy ageing </a:t>
            </a:r>
            <a:r>
              <a:rPr lang="en-GB" dirty="0"/>
              <a:t>arena are mainly focused on the improvement of methodologies for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sz="2800" b="1" dirty="0" smtClean="0"/>
              <a:t>Measurement</a:t>
            </a:r>
            <a:r>
              <a:rPr lang="en-GB" sz="2800" dirty="0" smtClean="0"/>
              <a:t> </a:t>
            </a:r>
          </a:p>
          <a:p>
            <a:r>
              <a:rPr lang="en-GB" sz="2800" b="1" dirty="0" smtClean="0"/>
              <a:t>Monitoring, and </a:t>
            </a:r>
          </a:p>
          <a:p>
            <a:r>
              <a:rPr lang="en-GB" sz="2800" b="1" dirty="0" smtClean="0"/>
              <a:t>Understanding the physical activity of the elderly.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30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6640" y="250887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schemeClr val="tx1">
                    <a:lumMod val="50000"/>
                  </a:schemeClr>
                </a:solidFill>
              </a:rPr>
              <a:t>RIKEN </a:t>
            </a:r>
            <a:endParaRPr lang="en-GB" sz="2800" dirty="0">
              <a:solidFill>
                <a:schemeClr val="tx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schemeClr val="tx1">
                    <a:lumMod val="50000"/>
                  </a:schemeClr>
                </a:solidFill>
              </a:rPr>
              <a:t>RIBA-II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schemeClr val="tx1">
                    <a:lumMod val="50000"/>
                  </a:schemeClr>
                </a:solidFill>
              </a:rPr>
              <a:t>ROBOCOACH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schemeClr val="tx1">
                    <a:lumMod val="50000"/>
                  </a:schemeClr>
                </a:solidFill>
              </a:rPr>
              <a:t>PALRO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800" dirty="0" smtClean="0">
                <a:solidFill>
                  <a:schemeClr val="tx1">
                    <a:lumMod val="50000"/>
                  </a:schemeClr>
                </a:solidFill>
              </a:rPr>
              <a:t>NAO</a:t>
            </a:r>
          </a:p>
        </p:txBody>
      </p:sp>
    </p:spTree>
    <p:extLst>
      <p:ext uri="{BB962C8B-B14F-4D97-AF65-F5344CB8AC3E}">
        <p14:creationId xmlns:p14="http://schemas.microsoft.com/office/powerpoint/2010/main" val="262977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1939137"/>
            <a:ext cx="5827528" cy="4212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56640" y="25088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Feedback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force using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tactile information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Sound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localization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Tracking of human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face by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integrating auditory and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visual information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Smell discernment by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semiconductor gas sensor</a:t>
            </a:r>
            <a:endParaRPr lang="en-GB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48472" y="5747749"/>
            <a:ext cx="1460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RIKEN 2006</a:t>
            </a:r>
            <a:endParaRPr lang="en-GB" altLang="en-US" sz="1800" b="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48472" y="6151835"/>
            <a:ext cx="5532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MX" i="1" dirty="0">
                <a:solidFill>
                  <a:schemeClr val="tx1">
                    <a:lumMod val="50000"/>
                  </a:schemeClr>
                </a:solidFill>
              </a:rPr>
              <a:t>http://rtc.nagoya.riken.jp/RI-MAN/index_us.html</a:t>
            </a:r>
          </a:p>
        </p:txBody>
      </p:sp>
    </p:spTree>
    <p:extLst>
      <p:ext uri="{BB962C8B-B14F-4D97-AF65-F5344CB8AC3E}">
        <p14:creationId xmlns:p14="http://schemas.microsoft.com/office/powerpoint/2010/main" val="28019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72" y="2105978"/>
            <a:ext cx="3687762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363072" y="5728653"/>
            <a:ext cx="45720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defRPr/>
            </a:pPr>
            <a:r>
              <a:rPr lang="es-MX" sz="1200" i="1" dirty="0">
                <a:solidFill>
                  <a:schemeClr val="tx1">
                    <a:lumMod val="50000"/>
                  </a:schemeClr>
                </a:solidFill>
              </a:rPr>
              <a:t>http://www.riken.jp/en/pr/press/2011/20110802_2/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363072" y="5393690"/>
            <a:ext cx="1477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RIBA-II </a:t>
            </a:r>
            <a:r>
              <a:rPr lang="en-GB" altLang="en-US" sz="1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2011</a:t>
            </a:r>
            <a:endParaRPr lang="en-GB" altLang="en-US" sz="1800" b="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6640" y="277721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RIBA-II can crouch down and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lift a patient off a futon at floor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level.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RIBA-II can detect a person’s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weight from touch alone using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capacitive tactile sensors made </a:t>
            </a:r>
          </a:p>
          <a:p>
            <a:pPr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 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   of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rubber.</a:t>
            </a:r>
          </a:p>
        </p:txBody>
      </p:sp>
    </p:spTree>
    <p:extLst>
      <p:ext uri="{BB962C8B-B14F-4D97-AF65-F5344CB8AC3E}">
        <p14:creationId xmlns:p14="http://schemas.microsoft.com/office/powerpoint/2010/main" val="116325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972" y="2025753"/>
            <a:ext cx="6265862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713534" y="5681766"/>
            <a:ext cx="553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>
                <a:solidFill>
                  <a:srgbClr val="FF0000"/>
                </a:solidFill>
              </a:rPr>
              <a:t>Ngee Ann Polytechnic’s School of Engineering</a:t>
            </a:r>
            <a:r>
              <a:rPr lang="en-GB" altLang="en-US" sz="1800" b="0">
                <a:solidFill>
                  <a:srgbClr val="FF0000"/>
                </a:solidFill>
                <a:latin typeface="Segoe UI" panose="020B0502040204020203" pitchFamily="34" charset="0"/>
              </a:rPr>
              <a:t>, 2015</a:t>
            </a:r>
            <a:endParaRPr lang="en-GB" altLang="en-US" sz="1800" b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6111" y="23831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dirty="0" err="1" smtClean="0">
                <a:solidFill>
                  <a:schemeClr val="tx1">
                    <a:lumMod val="50000"/>
                  </a:schemeClr>
                </a:solidFill>
              </a:rPr>
              <a:t>Robocoach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coaches </a:t>
            </a:r>
            <a:endParaRPr lang="en-GB" dirty="0" smtClean="0">
              <a:solidFill>
                <a:schemeClr val="tx1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the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elderly to perform </a:t>
            </a:r>
            <a:endParaRPr lang="en-GB" dirty="0" smtClean="0">
              <a:solidFill>
                <a:schemeClr val="tx1">
                  <a:lumMod val="50000"/>
                </a:schemeClr>
              </a:solidFill>
            </a:endParaRPr>
          </a:p>
          <a:p>
            <a:pPr>
              <a:defRPr/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15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types of arm exercise.</a:t>
            </a:r>
          </a:p>
        </p:txBody>
      </p:sp>
    </p:spTree>
    <p:extLst>
      <p:ext uri="{BB962C8B-B14F-4D97-AF65-F5344CB8AC3E}">
        <p14:creationId xmlns:p14="http://schemas.microsoft.com/office/powerpoint/2010/main" val="37772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176" y="2214880"/>
            <a:ext cx="3916033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78224" y="5193032"/>
            <a:ext cx="1884363" cy="277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defRPr/>
            </a:pPr>
            <a:r>
              <a:rPr lang="es-MX" sz="1200" i="1" dirty="0">
                <a:solidFill>
                  <a:schemeClr val="tx1">
                    <a:lumMod val="50000"/>
                  </a:schemeClr>
                </a:solidFill>
              </a:rPr>
              <a:t>https://palro.jp/en/feature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240" y="3223578"/>
            <a:ext cx="3995969" cy="191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782046" y="5103178"/>
            <a:ext cx="1812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Palro</a:t>
            </a:r>
            <a:r>
              <a:rPr lang="en-GB" altLang="en-US" sz="1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 Robot 2016</a:t>
            </a:r>
            <a:endParaRPr lang="en-GB" altLang="en-US" sz="1800" b="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0103" y="245806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Analysis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of sound types,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GB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recognition of faces, </a:t>
            </a:r>
            <a:br>
              <a:rPr lang="en-GB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detection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of moving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bodies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,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identification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of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individuals from voice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prints,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/>
            </a:r>
            <a:br>
              <a:rPr lang="en-GB" dirty="0" smtClean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recognition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of sound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source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direction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PALRO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can be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used for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recreational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activities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for 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the elderly covering </a:t>
            </a: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games,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exercises, quiz and music</a:t>
            </a:r>
            <a:r>
              <a:rPr lang="en-GB" dirty="0" smtClean="0">
                <a:solidFill>
                  <a:schemeClr val="tx1">
                    <a:lumMod val="50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63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solidFill>
                  <a:schemeClr val="tx1"/>
                </a:solidFill>
              </a:rPr>
              <a:t>Caring the </a:t>
            </a:r>
            <a:r>
              <a:rPr lang="en-GB" sz="4400" dirty="0" smtClean="0">
                <a:solidFill>
                  <a:schemeClr val="tx1"/>
                </a:solidFill>
              </a:rPr>
              <a:t>Elderly </a:t>
            </a:r>
            <a:r>
              <a:rPr lang="en-GB" sz="4400" dirty="0">
                <a:solidFill>
                  <a:schemeClr val="tx1"/>
                </a:solidFill>
              </a:rPr>
              <a:t>using Humanoid Robots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5871" y="5752609"/>
            <a:ext cx="6584963" cy="279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30000"/>
              </a:spcBef>
              <a:defRPr/>
            </a:pPr>
            <a:r>
              <a:rPr lang="es-MX" sz="1200" i="1" dirty="0">
                <a:solidFill>
                  <a:schemeClr val="tx1">
                    <a:lumMod val="50000"/>
                  </a:schemeClr>
                </a:solidFill>
              </a:rPr>
              <a:t>https://www.ald.softbankrobotics.com/en/cool-robots/nao/find-out-more-about-nao</a:t>
            </a:r>
          </a:p>
        </p:txBody>
      </p:sp>
      <p:pic>
        <p:nvPicPr>
          <p:cNvPr id="4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285" y="1982318"/>
            <a:ext cx="5661550" cy="37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62285" y="5382721"/>
            <a:ext cx="12176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ts val="60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GB" altLang="en-US" sz="1800" b="0" dirty="0">
                <a:solidFill>
                  <a:srgbClr val="FF0000"/>
                </a:solidFill>
                <a:latin typeface="Times New Roman" panose="02020603050405020304" pitchFamily="18" charset="0"/>
              </a:rPr>
              <a:t>NAO 2016</a:t>
            </a:r>
            <a:endParaRPr lang="en-GB" altLang="en-US" sz="1800" b="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6111" y="253469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NAO has been used as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an instructor for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therapies in </a:t>
            </a:r>
            <a:br>
              <a:rPr lang="en-GB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rehabilitation</a:t>
            </a:r>
          </a:p>
        </p:txBody>
      </p:sp>
    </p:spTree>
    <p:extLst>
      <p:ext uri="{BB962C8B-B14F-4D97-AF65-F5344CB8AC3E}">
        <p14:creationId xmlns:p14="http://schemas.microsoft.com/office/powerpoint/2010/main" val="387293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163</TotalTime>
  <Words>276</Words>
  <Application>Microsoft Office PowerPoint</Application>
  <PresentationFormat>Widescreen</PresentationFormat>
  <Paragraphs>81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Segoe UI</vt:lpstr>
      <vt:lpstr>Times New Roman</vt:lpstr>
      <vt:lpstr>Wingdings 3</vt:lpstr>
      <vt:lpstr>Ion</vt:lpstr>
      <vt:lpstr>PowerPoint Presentation</vt:lpstr>
      <vt:lpstr>The world's population over 60 years</vt:lpstr>
      <vt:lpstr>Challenges for a Healthy Ageing</vt:lpstr>
      <vt:lpstr>Caring the Elderly using Humanoid Robots</vt:lpstr>
      <vt:lpstr>Caring the Elderly using Humanoid Robots</vt:lpstr>
      <vt:lpstr>Caring the Elderly using Humanoid Robots</vt:lpstr>
      <vt:lpstr>Caring the Elderly using Humanoid Robots</vt:lpstr>
      <vt:lpstr>Caring the Elderly using Humanoid Robots</vt:lpstr>
      <vt:lpstr>Caring the Elderly using Humanoid Robots</vt:lpstr>
      <vt:lpstr>Caring the Elderly using Humanoid Robots</vt:lpstr>
      <vt:lpstr>PROPOSAL</vt:lpstr>
      <vt:lpstr>ROCY’s DEMO</vt:lpstr>
      <vt:lpstr>Good Human-Robot Imitation</vt:lpstr>
      <vt:lpstr>Good Human-Robot Imitation</vt:lpstr>
      <vt:lpstr>Bad Human-Robot Imitation</vt:lpstr>
      <vt:lpstr>Bad Human-Robot Imitation</vt:lpstr>
      <vt:lpstr>Why you should invest in ROCY?</vt:lpstr>
      <vt:lpstr>PowerPoint Presentation</vt:lpstr>
    </vt:vector>
  </TitlesOfParts>
  <Company>UoB IT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ROCY RObot Carer for the elderlY</dc:title>
  <dc:creator>Miguel Perez Xochicale (PhD Dept ElecElecComp Eng FT)</dc:creator>
  <cp:lastModifiedBy>Miguel Perez Xochicale (PhD Dept ElecElecComp Eng FT)</cp:lastModifiedBy>
  <cp:revision>24</cp:revision>
  <cp:lastPrinted>2017-03-23T14:50:51Z</cp:lastPrinted>
  <dcterms:created xsi:type="dcterms:W3CDTF">2017-03-21T22:31:32Z</dcterms:created>
  <dcterms:modified xsi:type="dcterms:W3CDTF">2017-03-23T14:51:24Z</dcterms:modified>
</cp:coreProperties>
</file>